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56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Masters/slideMaster4.xml" ContentType="application/vnd.openxmlformats-officedocument.presentationml.slideMaster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slideLayouts/slideLayout53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Masters/slideMaster3.xml" ContentType="application/vnd.openxmlformats-officedocument.presentationml.slideMaster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62" r:id="rId2"/>
    <p:sldMasterId id="2147483680" r:id="rId3"/>
    <p:sldMasterId id="2147483698" r:id="rId4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10" d="100"/>
          <a:sy n="110" d="100"/>
        </p:scale>
        <p:origin x="-1650" y="-90"/>
      </p:cViewPr>
      <p:guideLst>
        <p:guide pos="165" orient="horz"/>
        <p:guide pos="6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theme" Target="theme/theme1.xml"/><Relationship Id="rId6" Type="http://schemas.openxmlformats.org/officeDocument/2006/relationships/theme" Target="theme/theme2.xml"/><Relationship Id="rId7" Type="http://schemas.openxmlformats.org/officeDocument/2006/relationships/theme" Target="theme/theme3.xml"/><Relationship Id="rId8" Type="http://schemas.openxmlformats.org/officeDocument/2006/relationships/theme" Target="theme/theme4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g"/></Relationships>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4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5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3BF236-AE5D-4F42-8367-09B06A33D990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A949DD-91BE-46D1-AD12-B90B0F5D1D3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08448" y="6508839"/>
            <a:ext cx="421403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oah Light"/>
              </a:defRPr>
            </a:lvl1pPr>
          </a:lstStyle>
          <a:p>
            <a:pPr>
              <a:defRPr/>
            </a:pPr>
            <a:fld id="{2803B317-27EF-4D33-B910-30156B15BD9D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 bwMode="auto">
          <a:xfrm>
            <a:off x="3028882" y="6356160"/>
            <a:ext cx="3085544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r>
              <a:rPr>
                <a:solidFill>
                  <a:prstClr val="black"/>
                </a:solidFill>
              </a:rPr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 bwMode="auto">
          <a:xfrm>
            <a:off x="6457882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B373C75B-9CEF-4B33-B4A8-1823C16C63A3}" type="slidenum">
              <a:rPr>
                <a:solidFill>
                  <a:prstClr val="black"/>
                </a:solidFill>
              </a:rPr>
              <a:t/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 bwMode="auto">
          <a:xfrm>
            <a:off x="628511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 bwMode="auto">
          <a:xfrm>
            <a:off x="457131" y="12480"/>
            <a:ext cx="8229046" cy="166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  <a:defRPr/>
            </a:pPr>
            <a:endParaRPr lang="ru-RU" sz="5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 bwMode="auto">
          <a:xfrm>
            <a:off x="457131" y="1604640"/>
            <a:ext cx="8229046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84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  <a:defRPr/>
            </a:pPr>
            <a:endParaRPr lang="ru-RU" sz="4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 bwMode="auto">
          <a:xfrm>
            <a:off x="3028882" y="6356160"/>
            <a:ext cx="3085544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r>
              <a:rPr>
                <a:solidFill>
                  <a:prstClr val="black"/>
                </a:solidFill>
              </a:rPr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 bwMode="auto">
          <a:xfrm>
            <a:off x="6457882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FD2E2DB3-1A68-47B8-B98A-8019F1FBD2E2}" type="slidenum">
              <a:rPr>
                <a:solidFill>
                  <a:prstClr val="black"/>
                </a:solidFill>
              </a:rPr>
              <a:t/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 bwMode="auto">
          <a:xfrm>
            <a:off x="628511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3BF236-AE5D-4F42-8367-09B06A33D990}" type="datetime1">
              <a:rPr lang="ru-RU">
                <a:solidFill>
                  <a:prstClr val="black"/>
                </a:solidFill>
              </a:rPr>
              <a:t/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A949DD-91BE-46D1-AD12-B90B0F5D1D36}" type="slidenum">
              <a:rPr lang="ru-RU">
                <a:solidFill>
                  <a:prstClr val="black"/>
                </a:solidFill>
              </a:rPr>
              <a:t/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3" y="365129"/>
            <a:ext cx="7886700" cy="1325563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5" y="1681163"/>
            <a:ext cx="3868340" cy="823912"/>
          </a:xfrm>
          <a:prstGeom prst="rect">
            <a:avLst/>
          </a:prstGeom>
        </p:spPr>
        <p:txBody>
          <a:bodyPr lIns="119201" tIns="59601" rIns="119201" bIns="59601" anchor="b"/>
          <a:lstStyle>
            <a:lvl1pPr marL="0" indent="0">
              <a:buNone/>
              <a:defRPr sz="3100" b="1"/>
            </a:lvl1pPr>
            <a:lvl2pPr marL="595693" indent="0">
              <a:buNone/>
              <a:defRPr sz="2600" b="1"/>
            </a:lvl2pPr>
            <a:lvl3pPr marL="1191385" indent="0">
              <a:buNone/>
              <a:defRPr sz="2300" b="1"/>
            </a:lvl3pPr>
            <a:lvl4pPr marL="1787077" indent="0">
              <a:buNone/>
              <a:defRPr sz="2100" b="1"/>
            </a:lvl4pPr>
            <a:lvl5pPr marL="2382770" indent="0">
              <a:buNone/>
              <a:defRPr sz="2100" b="1"/>
            </a:lvl5pPr>
            <a:lvl6pPr marL="2978461" indent="0">
              <a:buNone/>
              <a:defRPr sz="2100" b="1"/>
            </a:lvl6pPr>
            <a:lvl7pPr marL="3574154" indent="0">
              <a:buNone/>
              <a:defRPr sz="2100" b="1"/>
            </a:lvl7pPr>
            <a:lvl8pPr marL="4169846" indent="0">
              <a:buNone/>
              <a:defRPr sz="2100" b="1"/>
            </a:lvl8pPr>
            <a:lvl9pPr marL="4765538" indent="0">
              <a:buNone/>
              <a:defRPr sz="21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5" y="2505079"/>
            <a:ext cx="3868340" cy="3684588"/>
          </a:xfrm>
          <a:prstGeom prst="rect">
            <a:avLst/>
          </a:prstGeom>
        </p:spPr>
        <p:txBody>
          <a:bodyPr lIns="119201" tIns="59601" rIns="119201" bIns="59601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62" y="1681163"/>
            <a:ext cx="3887392" cy="823912"/>
          </a:xfrm>
          <a:prstGeom prst="rect">
            <a:avLst/>
          </a:prstGeom>
        </p:spPr>
        <p:txBody>
          <a:bodyPr lIns="119201" tIns="59601" rIns="119201" bIns="59601" anchor="b"/>
          <a:lstStyle>
            <a:lvl1pPr marL="0" indent="0">
              <a:buNone/>
              <a:defRPr sz="3100" b="1"/>
            </a:lvl1pPr>
            <a:lvl2pPr marL="595693" indent="0">
              <a:buNone/>
              <a:defRPr sz="2600" b="1"/>
            </a:lvl2pPr>
            <a:lvl3pPr marL="1191385" indent="0">
              <a:buNone/>
              <a:defRPr sz="2300" b="1"/>
            </a:lvl3pPr>
            <a:lvl4pPr marL="1787077" indent="0">
              <a:buNone/>
              <a:defRPr sz="2100" b="1"/>
            </a:lvl4pPr>
            <a:lvl5pPr marL="2382770" indent="0">
              <a:buNone/>
              <a:defRPr sz="2100" b="1"/>
            </a:lvl5pPr>
            <a:lvl6pPr marL="2978461" indent="0">
              <a:buNone/>
              <a:defRPr sz="2100" b="1"/>
            </a:lvl6pPr>
            <a:lvl7pPr marL="3574154" indent="0">
              <a:buNone/>
              <a:defRPr sz="2100" b="1"/>
            </a:lvl7pPr>
            <a:lvl8pPr marL="4169846" indent="0">
              <a:buNone/>
              <a:defRPr sz="2100" b="1"/>
            </a:lvl8pPr>
            <a:lvl9pPr marL="4765538" indent="0">
              <a:buNone/>
              <a:defRPr sz="21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62" y="2505079"/>
            <a:ext cx="3887392" cy="3684588"/>
          </a:xfrm>
          <a:prstGeom prst="rect">
            <a:avLst/>
          </a:prstGeom>
        </p:spPr>
        <p:txBody>
          <a:bodyPr lIns="119201" tIns="59601" rIns="119201" bIns="59601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628664" y="6356361"/>
            <a:ext cx="2057399" cy="365125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89D75B64-194C-483E-B7E9-8A1BC59B294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3028958" y="6356361"/>
            <a:ext cx="3086100" cy="365125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6457965" y="6356361"/>
            <a:ext cx="2057399" cy="365125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7023CD53-40C2-4D60-B323-D7E78E8E82E1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auto">
          <a:xfrm flipH="1" flipV="1">
            <a:off x="3790661" y="7875"/>
            <a:ext cx="1682739" cy="6849348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Прямоугольник 16"/>
          <p:cNvSpPr/>
          <p:nvPr userDrawn="1"/>
        </p:nvSpPr>
        <p:spPr bwMode="auto">
          <a:xfrm flipH="1" flipV="1">
            <a:off x="5000450" y="12897"/>
            <a:ext cx="307561" cy="684509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Прямоугольник 18"/>
          <p:cNvSpPr/>
          <p:nvPr userDrawn="1"/>
        </p:nvSpPr>
        <p:spPr bwMode="auto">
          <a:xfrm flipH="1" flipV="1">
            <a:off x="3647646" y="7870"/>
            <a:ext cx="789060" cy="6849348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Прямоугольник 19"/>
          <p:cNvSpPr/>
          <p:nvPr userDrawn="1"/>
        </p:nvSpPr>
        <p:spPr bwMode="auto">
          <a:xfrm flipH="1" flipV="1">
            <a:off x="5715293" y="-6674"/>
            <a:ext cx="289522" cy="6861649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Прямоугольник 21"/>
          <p:cNvSpPr/>
          <p:nvPr userDrawn="1"/>
        </p:nvSpPr>
        <p:spPr bwMode="auto">
          <a:xfrm flipH="1" flipV="1">
            <a:off x="4436708" y="7866"/>
            <a:ext cx="195318" cy="6849348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Прямоугольник 22"/>
          <p:cNvSpPr/>
          <p:nvPr userDrawn="1"/>
        </p:nvSpPr>
        <p:spPr bwMode="auto">
          <a:xfrm flipH="1" flipV="1">
            <a:off x="1979713" y="7870"/>
            <a:ext cx="789854" cy="6849348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Прямоугольник 24"/>
          <p:cNvSpPr/>
          <p:nvPr userDrawn="1"/>
        </p:nvSpPr>
        <p:spPr bwMode="auto">
          <a:xfrm flipH="1" flipV="1">
            <a:off x="6294343" y="7875"/>
            <a:ext cx="1085964" cy="6849348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Прямоугольник 26"/>
          <p:cNvSpPr/>
          <p:nvPr userDrawn="1"/>
        </p:nvSpPr>
        <p:spPr bwMode="auto">
          <a:xfrm flipH="1" flipV="1">
            <a:off x="6330056" y="7875"/>
            <a:ext cx="292901" cy="6849348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Прямоугольник 27"/>
          <p:cNvSpPr/>
          <p:nvPr userDrawn="1"/>
        </p:nvSpPr>
        <p:spPr bwMode="auto">
          <a:xfrm flipH="1" flipV="1">
            <a:off x="3647646" y="7870"/>
            <a:ext cx="286024" cy="6849348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Прямоугольник 28"/>
          <p:cNvSpPr/>
          <p:nvPr userDrawn="1"/>
        </p:nvSpPr>
        <p:spPr bwMode="auto">
          <a:xfrm flipH="1" flipV="1">
            <a:off x="5313851" y="7872"/>
            <a:ext cx="319109" cy="6849348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Прямоугольник 25"/>
          <p:cNvSpPr/>
          <p:nvPr userDrawn="1"/>
        </p:nvSpPr>
        <p:spPr bwMode="auto">
          <a:xfrm flipH="1" flipV="1">
            <a:off x="2427616" y="-6674"/>
            <a:ext cx="528710" cy="6861649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Прямоугольник 20"/>
          <p:cNvSpPr/>
          <p:nvPr userDrawn="1"/>
        </p:nvSpPr>
        <p:spPr bwMode="auto">
          <a:xfrm flipH="1" flipV="1">
            <a:off x="3144664" y="7875"/>
            <a:ext cx="425930" cy="6849348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Прямоугольник 43"/>
          <p:cNvSpPr/>
          <p:nvPr userDrawn="1"/>
        </p:nvSpPr>
        <p:spPr bwMode="auto">
          <a:xfrm flipH="1" flipV="1">
            <a:off x="7022869" y="7872"/>
            <a:ext cx="230252" cy="6849348"/>
          </a:xfrm>
          <a:prstGeom prst="rect">
            <a:avLst/>
          </a:prstGeom>
          <a:solidFill>
            <a:schemeClr val="bg1">
              <a:alpha val="58999"/>
            </a:schemeClr>
          </a:solidFill>
          <a:ln>
            <a:noFill/>
          </a:ln>
        </p:spPr>
      </p:sp>
      <p:sp>
        <p:nvSpPr>
          <p:cNvPr id="46" name="Прямоугольник 45"/>
          <p:cNvSpPr/>
          <p:nvPr userDrawn="1"/>
        </p:nvSpPr>
        <p:spPr bwMode="auto">
          <a:xfrm flipH="1" flipV="1">
            <a:off x="2097440" y="7873"/>
            <a:ext cx="45717" cy="6849348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Прямоугольник 44"/>
          <p:cNvSpPr/>
          <p:nvPr userDrawn="1"/>
        </p:nvSpPr>
        <p:spPr bwMode="auto">
          <a:xfrm>
            <a:off x="1835693" y="1844822"/>
            <a:ext cx="5832648" cy="3672406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374639" y="4077070"/>
            <a:ext cx="4648226" cy="11521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 cap="none" spc="119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2386196" y="2204862"/>
            <a:ext cx="4636671" cy="158417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cap="sm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cxnSp>
        <p:nvCxnSpPr>
          <p:cNvPr id="49" name="Прямая соединительная линия 48"/>
          <p:cNvCxnSpPr>
            <a:cxnSpLocks/>
          </p:cNvCxnSpPr>
          <p:nvPr userDrawn="1"/>
        </p:nvCxnSpPr>
        <p:spPr bwMode="auto">
          <a:xfrm>
            <a:off x="2374638" y="3933053"/>
            <a:ext cx="215973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 bwMode="auto">
          <a:xfrm>
            <a:off x="4629613" y="3896088"/>
            <a:ext cx="72006" cy="72009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>
            <a:cxnSpLocks/>
          </p:cNvCxnSpPr>
          <p:nvPr userDrawn="1"/>
        </p:nvCxnSpPr>
        <p:spPr bwMode="auto">
          <a:xfrm>
            <a:off x="4788022" y="3932091"/>
            <a:ext cx="2253794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9550" y="1340766"/>
            <a:ext cx="8064894" cy="496855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196750"/>
            <a:ext cx="7772400" cy="489654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2" y="1196754"/>
            <a:ext cx="4038597" cy="4929409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9" y="1196754"/>
            <a:ext cx="4038597" cy="4929409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5" y="1268768"/>
            <a:ext cx="4040185" cy="639761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5" y="2060852"/>
            <a:ext cx="4040185" cy="4065313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268768"/>
            <a:ext cx="4041774" cy="639761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2060852"/>
            <a:ext cx="4041774" cy="4065313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8" y="1196754"/>
            <a:ext cx="5111748" cy="492940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2" y="1196754"/>
            <a:ext cx="3008313" cy="492940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1196750"/>
            <a:ext cx="5486400" cy="3456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4869158"/>
            <a:ext cx="5486400" cy="1303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539550" y="1340766"/>
            <a:ext cx="8064894" cy="4968550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7"/>
            <a:ext cx="2057400" cy="5851524"/>
          </a:xfrm>
          <a:prstGeom prst="rect">
            <a:avLst/>
          </a:prstGeom>
        </p:spPr>
        <p:txBody>
          <a:bodyPr vert="eaVert"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7"/>
            <a:ext cx="6019798" cy="5851524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2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50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08444" y="6508839"/>
            <a:ext cx="421403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oah Light"/>
              </a:defRPr>
            </a:lvl1pPr>
          </a:lstStyle>
          <a:p>
            <a:pPr>
              <a:defRPr/>
            </a:pPr>
            <a:fld id="{2803B317-27EF-4D33-B910-30156B15BD9D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 bwMode="auto">
          <a:xfrm>
            <a:off x="3028882" y="6356160"/>
            <a:ext cx="3085544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r>
              <a:rPr>
                <a:solidFill>
                  <a:prstClr val="black"/>
                </a:solidFill>
              </a:rPr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 bwMode="auto">
          <a:xfrm>
            <a:off x="6457882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B373C75B-9CEF-4B33-B4A8-1823C16C63A3}" type="slidenum">
              <a:rPr>
                <a:solidFill>
                  <a:prstClr val="black"/>
                </a:solidFill>
              </a:rPr>
              <a:t/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 bwMode="auto">
          <a:xfrm>
            <a:off x="628511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 bwMode="auto">
          <a:xfrm>
            <a:off x="457131" y="12480"/>
            <a:ext cx="8229046" cy="166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  <a:defRPr/>
            </a:pPr>
            <a:endParaRPr lang="ru-RU" sz="5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 bwMode="auto">
          <a:xfrm>
            <a:off x="457131" y="1604640"/>
            <a:ext cx="8229046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84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  <a:defRPr/>
            </a:pPr>
            <a:endParaRPr lang="ru-RU" sz="4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 bwMode="auto">
          <a:xfrm>
            <a:off x="3028882" y="6356160"/>
            <a:ext cx="3085544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r>
              <a:rPr>
                <a:solidFill>
                  <a:prstClr val="black"/>
                </a:solidFill>
              </a:rPr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 bwMode="auto">
          <a:xfrm>
            <a:off x="6457882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FD2E2DB3-1A68-47B8-B98A-8019F1FBD2E2}" type="slidenum">
              <a:rPr>
                <a:solidFill>
                  <a:prstClr val="black"/>
                </a:solidFill>
              </a:rPr>
              <a:t/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 bwMode="auto">
          <a:xfrm>
            <a:off x="628511" y="6356160"/>
            <a:ext cx="2056566" cy="364320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3BF236-AE5D-4F42-8367-09B06A33D990}" type="datetime1">
              <a:rPr lang="ru-RU">
                <a:solidFill>
                  <a:prstClr val="black"/>
                </a:solidFill>
              </a:rPr>
              <a:t/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A949DD-91BE-46D1-AD12-B90B0F5D1D36}" type="slidenum">
              <a:rPr lang="ru-RU">
                <a:solidFill>
                  <a:prstClr val="black"/>
                </a:solidFill>
              </a:rPr>
              <a:t/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3" y="365129"/>
            <a:ext cx="7886700" cy="1325563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3" y="1681163"/>
            <a:ext cx="3868340" cy="823912"/>
          </a:xfrm>
          <a:prstGeom prst="rect">
            <a:avLst/>
          </a:prstGeom>
        </p:spPr>
        <p:txBody>
          <a:bodyPr lIns="119201" tIns="59601" rIns="119201" bIns="59601" anchor="b"/>
          <a:lstStyle>
            <a:lvl1pPr marL="0" indent="0">
              <a:buNone/>
              <a:defRPr sz="3100" b="1"/>
            </a:lvl1pPr>
            <a:lvl2pPr marL="595693" indent="0">
              <a:buNone/>
              <a:defRPr sz="2600" b="1"/>
            </a:lvl2pPr>
            <a:lvl3pPr marL="1191385" indent="0">
              <a:buNone/>
              <a:defRPr sz="2300" b="1"/>
            </a:lvl3pPr>
            <a:lvl4pPr marL="1787077" indent="0">
              <a:buNone/>
              <a:defRPr sz="2100" b="1"/>
            </a:lvl4pPr>
            <a:lvl5pPr marL="2382770" indent="0">
              <a:buNone/>
              <a:defRPr sz="2100" b="1"/>
            </a:lvl5pPr>
            <a:lvl6pPr marL="2978461" indent="0">
              <a:buNone/>
              <a:defRPr sz="2100" b="1"/>
            </a:lvl6pPr>
            <a:lvl7pPr marL="3574154" indent="0">
              <a:buNone/>
              <a:defRPr sz="2100" b="1"/>
            </a:lvl7pPr>
            <a:lvl8pPr marL="4169846" indent="0">
              <a:buNone/>
              <a:defRPr sz="2100" b="1"/>
            </a:lvl8pPr>
            <a:lvl9pPr marL="4765538" indent="0">
              <a:buNone/>
              <a:defRPr sz="21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3" y="2505079"/>
            <a:ext cx="3868340" cy="3684588"/>
          </a:xfrm>
          <a:prstGeom prst="rect">
            <a:avLst/>
          </a:prstGeom>
        </p:spPr>
        <p:txBody>
          <a:bodyPr lIns="119201" tIns="59601" rIns="119201" bIns="59601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62" y="1681163"/>
            <a:ext cx="3887392" cy="823912"/>
          </a:xfrm>
          <a:prstGeom prst="rect">
            <a:avLst/>
          </a:prstGeom>
        </p:spPr>
        <p:txBody>
          <a:bodyPr lIns="119201" tIns="59601" rIns="119201" bIns="59601" anchor="b"/>
          <a:lstStyle>
            <a:lvl1pPr marL="0" indent="0">
              <a:buNone/>
              <a:defRPr sz="3100" b="1"/>
            </a:lvl1pPr>
            <a:lvl2pPr marL="595693" indent="0">
              <a:buNone/>
              <a:defRPr sz="2600" b="1"/>
            </a:lvl2pPr>
            <a:lvl3pPr marL="1191385" indent="0">
              <a:buNone/>
              <a:defRPr sz="2300" b="1"/>
            </a:lvl3pPr>
            <a:lvl4pPr marL="1787077" indent="0">
              <a:buNone/>
              <a:defRPr sz="2100" b="1"/>
            </a:lvl4pPr>
            <a:lvl5pPr marL="2382770" indent="0">
              <a:buNone/>
              <a:defRPr sz="2100" b="1"/>
            </a:lvl5pPr>
            <a:lvl6pPr marL="2978461" indent="0">
              <a:buNone/>
              <a:defRPr sz="2100" b="1"/>
            </a:lvl6pPr>
            <a:lvl7pPr marL="3574154" indent="0">
              <a:buNone/>
              <a:defRPr sz="2100" b="1"/>
            </a:lvl7pPr>
            <a:lvl8pPr marL="4169846" indent="0">
              <a:buNone/>
              <a:defRPr sz="2100" b="1"/>
            </a:lvl8pPr>
            <a:lvl9pPr marL="4765538" indent="0">
              <a:buNone/>
              <a:defRPr sz="21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62" y="2505079"/>
            <a:ext cx="3887392" cy="3684588"/>
          </a:xfrm>
          <a:prstGeom prst="rect">
            <a:avLst/>
          </a:prstGeom>
        </p:spPr>
        <p:txBody>
          <a:bodyPr lIns="119201" tIns="59601" rIns="119201" bIns="59601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628660" y="6356353"/>
            <a:ext cx="2057399" cy="365125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89D75B64-194C-483E-B7E9-8A1BC59B294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3028958" y="6356353"/>
            <a:ext cx="3086100" cy="365125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6457961" y="6356353"/>
            <a:ext cx="2057399" cy="365125"/>
          </a:xfrm>
          <a:prstGeom prst="rect">
            <a:avLst/>
          </a:prstGeom>
        </p:spPr>
        <p:txBody>
          <a:bodyPr lIns="119201" tIns="59601" rIns="119201" bIns="59601"/>
          <a:lstStyle/>
          <a:p>
            <a:pPr>
              <a:defRPr/>
            </a:pPr>
            <a:fld id="{7023CD53-40C2-4D60-B323-D7E78E8E82E1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auto">
          <a:xfrm flipH="1" flipV="1">
            <a:off x="3790661" y="7875"/>
            <a:ext cx="1682739" cy="6849348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Прямоугольник 16"/>
          <p:cNvSpPr/>
          <p:nvPr userDrawn="1"/>
        </p:nvSpPr>
        <p:spPr bwMode="auto">
          <a:xfrm flipH="1" flipV="1">
            <a:off x="5000448" y="12897"/>
            <a:ext cx="307561" cy="684509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Прямоугольник 18"/>
          <p:cNvSpPr/>
          <p:nvPr userDrawn="1"/>
        </p:nvSpPr>
        <p:spPr bwMode="auto">
          <a:xfrm flipH="1" flipV="1">
            <a:off x="3647646" y="7870"/>
            <a:ext cx="789060" cy="6849348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Прямоугольник 19"/>
          <p:cNvSpPr/>
          <p:nvPr userDrawn="1"/>
        </p:nvSpPr>
        <p:spPr bwMode="auto">
          <a:xfrm flipH="1" flipV="1">
            <a:off x="5715293" y="-6674"/>
            <a:ext cx="289522" cy="6861649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Прямоугольник 21"/>
          <p:cNvSpPr/>
          <p:nvPr userDrawn="1"/>
        </p:nvSpPr>
        <p:spPr bwMode="auto">
          <a:xfrm flipH="1" flipV="1">
            <a:off x="4436708" y="7866"/>
            <a:ext cx="195318" cy="6849348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Прямоугольник 22"/>
          <p:cNvSpPr/>
          <p:nvPr userDrawn="1"/>
        </p:nvSpPr>
        <p:spPr bwMode="auto">
          <a:xfrm flipH="1" flipV="1">
            <a:off x="1979713" y="7870"/>
            <a:ext cx="789854" cy="6849348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Прямоугольник 24"/>
          <p:cNvSpPr/>
          <p:nvPr userDrawn="1"/>
        </p:nvSpPr>
        <p:spPr bwMode="auto">
          <a:xfrm flipH="1" flipV="1">
            <a:off x="6294343" y="7875"/>
            <a:ext cx="1085964" cy="6849348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Прямоугольник 26"/>
          <p:cNvSpPr/>
          <p:nvPr userDrawn="1"/>
        </p:nvSpPr>
        <p:spPr bwMode="auto">
          <a:xfrm flipH="1" flipV="1">
            <a:off x="6330052" y="7875"/>
            <a:ext cx="292901" cy="6849348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Прямоугольник 27"/>
          <p:cNvSpPr/>
          <p:nvPr userDrawn="1"/>
        </p:nvSpPr>
        <p:spPr bwMode="auto">
          <a:xfrm flipH="1" flipV="1">
            <a:off x="3647646" y="7870"/>
            <a:ext cx="286024" cy="6849348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Прямоугольник 28"/>
          <p:cNvSpPr/>
          <p:nvPr userDrawn="1"/>
        </p:nvSpPr>
        <p:spPr bwMode="auto">
          <a:xfrm flipH="1" flipV="1">
            <a:off x="5313847" y="7872"/>
            <a:ext cx="319109" cy="6849348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Прямоугольник 25"/>
          <p:cNvSpPr/>
          <p:nvPr userDrawn="1"/>
        </p:nvSpPr>
        <p:spPr bwMode="auto">
          <a:xfrm flipH="1" flipV="1">
            <a:off x="2427616" y="-6674"/>
            <a:ext cx="528710" cy="6861649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Прямоугольник 20"/>
          <p:cNvSpPr/>
          <p:nvPr userDrawn="1"/>
        </p:nvSpPr>
        <p:spPr bwMode="auto">
          <a:xfrm flipH="1" flipV="1">
            <a:off x="3144664" y="7875"/>
            <a:ext cx="425930" cy="6849348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Прямоугольник 43"/>
          <p:cNvSpPr/>
          <p:nvPr userDrawn="1"/>
        </p:nvSpPr>
        <p:spPr bwMode="auto">
          <a:xfrm flipH="1" flipV="1">
            <a:off x="7022868" y="7872"/>
            <a:ext cx="230252" cy="6849348"/>
          </a:xfrm>
          <a:prstGeom prst="rect">
            <a:avLst/>
          </a:prstGeom>
          <a:solidFill>
            <a:schemeClr val="bg1">
              <a:alpha val="58999"/>
            </a:schemeClr>
          </a:solidFill>
          <a:ln>
            <a:noFill/>
          </a:ln>
        </p:spPr>
      </p:sp>
      <p:sp>
        <p:nvSpPr>
          <p:cNvPr id="46" name="Прямоугольник 45"/>
          <p:cNvSpPr/>
          <p:nvPr userDrawn="1"/>
        </p:nvSpPr>
        <p:spPr bwMode="auto">
          <a:xfrm flipH="1" flipV="1">
            <a:off x="2097439" y="7873"/>
            <a:ext cx="45717" cy="6849348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Прямоугольник 44"/>
          <p:cNvSpPr/>
          <p:nvPr userDrawn="1"/>
        </p:nvSpPr>
        <p:spPr bwMode="auto">
          <a:xfrm>
            <a:off x="1835693" y="1844822"/>
            <a:ext cx="5832648" cy="3672406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374639" y="4077070"/>
            <a:ext cx="4648226" cy="11521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 cap="none" spc="119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2386195" y="2204862"/>
            <a:ext cx="4636671" cy="158417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cap="sm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cxnSp>
        <p:nvCxnSpPr>
          <p:cNvPr id="49" name="Прямая соединительная линия 48"/>
          <p:cNvCxnSpPr>
            <a:cxnSpLocks/>
          </p:cNvCxnSpPr>
          <p:nvPr userDrawn="1"/>
        </p:nvCxnSpPr>
        <p:spPr bwMode="auto">
          <a:xfrm>
            <a:off x="2374638" y="3933053"/>
            <a:ext cx="215973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 bwMode="auto">
          <a:xfrm>
            <a:off x="4629613" y="3896088"/>
            <a:ext cx="72006" cy="72009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>
            <a:cxnSpLocks/>
          </p:cNvCxnSpPr>
          <p:nvPr userDrawn="1"/>
        </p:nvCxnSpPr>
        <p:spPr bwMode="auto">
          <a:xfrm>
            <a:off x="4788022" y="3932091"/>
            <a:ext cx="2253794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9550" y="1340766"/>
            <a:ext cx="8064894" cy="496855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196750"/>
            <a:ext cx="7772400" cy="489654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1" y="1196754"/>
            <a:ext cx="4038597" cy="4929409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7" y="1196754"/>
            <a:ext cx="4038597" cy="4929409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1" y="1268760"/>
            <a:ext cx="4040185" cy="639761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1" y="2060849"/>
            <a:ext cx="4040185" cy="4065313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268760"/>
            <a:ext cx="4041774" cy="639761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2060849"/>
            <a:ext cx="4041774" cy="4065313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8" y="1196754"/>
            <a:ext cx="5111748" cy="492940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196752"/>
            <a:ext cx="3008313" cy="492940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1196750"/>
            <a:ext cx="5486400" cy="3456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4869158"/>
            <a:ext cx="5486400" cy="1303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0" y="188640"/>
            <a:ext cx="8064894" cy="8640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539550" y="1340766"/>
            <a:ext cx="8064894" cy="4968550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7"/>
            <a:ext cx="2057400" cy="5851524"/>
          </a:xfrm>
          <a:prstGeom prst="rect">
            <a:avLst/>
          </a:prstGeom>
        </p:spPr>
        <p:txBody>
          <a:bodyPr vert="eaVert"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7"/>
            <a:ext cx="6019798" cy="5851524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39550" y="6442060"/>
            <a:ext cx="2133598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0151" y="6416498"/>
            <a:ext cx="2895597" cy="36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133849" y="6453334"/>
            <a:ext cx="876298" cy="2920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5AA3AA-5EA9-4976-BF6C-9891F6110747}" type="slidenum">
              <a:rPr>
                <a:solidFill>
                  <a:prstClr val="white"/>
                </a:solidFill>
              </a:rPr>
              <a:t/>
            </a:fld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/>
          <p:nvPr/>
        </p:nvSpPr>
        <p:spPr bwMode="gray">
          <a:xfrm>
            <a:off x="3924300" y="5157788"/>
            <a:ext cx="1368425" cy="1368425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 fill="norm" stroke="1" extrusionOk="0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hlink">
                  <a:gamma val="0"/>
                  <a:shade val="46275"/>
                  <a:invGamma val="0"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cs typeface="Arial"/>
            </a:endParaRPr>
          </a:p>
        </p:txBody>
      </p:sp>
      <p:sp>
        <p:nvSpPr>
          <p:cNvPr id="5" name="Freeform 18"/>
          <p:cNvSpPr/>
          <p:nvPr/>
        </p:nvSpPr>
        <p:spPr bwMode="gray">
          <a:xfrm>
            <a:off x="5292725" y="6092825"/>
            <a:ext cx="215899" cy="215899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 fill="norm" stroke="1" extrusionOk="0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hlink">
                  <a:gamma val="0"/>
                  <a:shade val="46275"/>
                  <a:invGamma val="0"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cs typeface="Arial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038600" y="5638800"/>
            <a:ext cx="1323974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FFFF"/>
                </a:solidFill>
                <a:latin typeface="Verdana"/>
              </a:rPr>
              <a:t>LOGO</a:t>
            </a:r>
            <a:endParaRPr/>
          </a:p>
        </p:txBody>
      </p:sp>
      <p:pic>
        <p:nvPicPr>
          <p:cNvPr id="7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3074" name="Rectangle 2"/>
          <p:cNvSpPr>
            <a:spLocks noChangeArrowheads="1" noGrp="1"/>
          </p:cNvSpPr>
          <p:nvPr>
            <p:ph type="ctrTitle"/>
          </p:nvPr>
        </p:nvSpPr>
        <p:spPr bwMode="gray">
          <a:xfrm>
            <a:off x="962025" y="2209800"/>
            <a:ext cx="7239000" cy="1698625"/>
          </a:xfrm>
        </p:spPr>
        <p:txBody>
          <a:bodyPr/>
          <a:lstStyle>
            <a:lvl1pPr algn="ctr"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ChangeArrowheads="1" noGrp="1"/>
          </p:cNvSpPr>
          <p:nvPr>
            <p:ph type="subTitle" idx="1"/>
          </p:nvPr>
        </p:nvSpPr>
        <p:spPr bwMode="white">
          <a:xfrm>
            <a:off x="1047750" y="4029075"/>
            <a:ext cx="7086600" cy="466725"/>
          </a:xfrm>
        </p:spPr>
        <p:txBody>
          <a:bodyPr/>
          <a:lstStyle>
            <a:lvl1pPr marL="0" indent="0" algn="ctr">
              <a:buFont typeface="Wingdings"/>
              <a:buNone/>
              <a:defRPr sz="1800" b="1">
                <a:solidFill>
                  <a:schemeClr val="bg2"/>
                </a:solidFill>
                <a:latin typeface="Verdana"/>
              </a:defRPr>
            </a:lvl1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351381" y="646453"/>
            <a:ext cx="7391400" cy="563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6159EA8-EDB1-4EB9-B572-4CC8B5C1DA6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1769DFE-7F0B-4141-8690-31B6F18253E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7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8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9E2A6BA-09DC-48FA-8094-AD66809B46F1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8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9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C5162B5-91F7-4987-B5C7-AE0BE279175E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6593D0B-D3F2-45B4-8F38-A7F8068EFC6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4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5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F2A8C48-228B-4F1F-9F08-07E6F090EFBD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7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8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ED138E3-5263-44D5-BE34-CE30818EB768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138113" y="152400"/>
            <a:ext cx="1350961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8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9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4575AB2-9BC9-479C-B762-7E706184453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F973CAD-9C91-4331-94F8-AB6973C5682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86550" y="0"/>
            <a:ext cx="2076450" cy="63246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0"/>
            <a:ext cx="6076950" cy="632460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71DF257-F19F-4FBD-B153-B6B21E45F57D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bl" userDrawn="1">
  <p:cSld name="Заголовок и таблиц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10" descr="111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371600" y="0"/>
            <a:ext cx="7391400" cy="563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 bwMode="auto">
          <a:xfrm>
            <a:off x="457200" y="1076325"/>
            <a:ext cx="8229600" cy="5248275"/>
          </a:xfrm>
        </p:spPr>
        <p:txBody>
          <a:bodyPr/>
          <a:lstStyle/>
          <a:p>
            <a:pPr lvl="0">
              <a:defRPr/>
            </a:pPr>
            <a:r>
              <a:rPr lang="ru-RU"/>
              <a:t>Вставка таблицы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3915777-8F05-4249-9ED3-724988282081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0.xml"/><Relationship Id="rId18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8.xml"/><Relationship Id="rId9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47.xml"/><Relationship Id="rId18" Type="http://schemas.openxmlformats.org/officeDocument/2006/relationships/theme" Target="../theme/theme3.xml"/></Relationships>
</file>

<file path=ppt/slideMasters/_rels/slideMaster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theme" Target="../theme/theme4.xml"/><Relationship Id="rId14" Type="http://schemas.openxmlformats.org/officeDocument/2006/relationships/image" Target="../media/image2.jpg"/><Relationship Id="rId15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5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hf dt="0" ftr="1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</p:sldLayoutIdLst>
  <p:hf dt="0" ftr="1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gradFill>
          <a:gsLst>
            <a:gs pos="0">
              <a:srgbClr val="FFFFFF"/>
            </a:gs>
            <a:gs pos="74001">
              <a:srgbClr val="FFFFFF"/>
            </a:gs>
            <a:gs pos="83000">
              <a:srgbClr val="FFFFFF"/>
            </a:gs>
            <a:gs pos="100000">
              <a:srgbClr val="FFFFFF"/>
            </a:gs>
          </a:gsLst>
          <a:lin ang="540000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9" name="Freeform 15"/>
          <p:cNvSpPr/>
          <p:nvPr/>
        </p:nvSpPr>
        <p:spPr bwMode="gray">
          <a:xfrm>
            <a:off x="0" y="4149725"/>
            <a:ext cx="9544050" cy="2708275"/>
          </a:xfrm>
          <a:custGeom>
            <a:avLst/>
            <a:gdLst/>
            <a:ahLst/>
            <a:cxnLst>
              <a:cxn ang="0">
                <a:pos x="5760" y="0"/>
              </a:cxn>
              <a:cxn ang="0">
                <a:pos x="4332" y="1484"/>
              </a:cxn>
              <a:cxn ang="0">
                <a:pos x="0" y="1493"/>
              </a:cxn>
              <a:cxn ang="0">
                <a:pos x="1" y="1706"/>
              </a:cxn>
              <a:cxn ang="0">
                <a:pos x="5760" y="1671"/>
              </a:cxn>
            </a:cxnLst>
            <a:rect l="0" t="0" r="r" b="b"/>
            <a:pathLst>
              <a:path w="6012" h="1706" fill="norm" stroke="1" extrusionOk="0">
                <a:moveTo>
                  <a:pt x="5760" y="0"/>
                </a:moveTo>
                <a:cubicBezTo>
                  <a:pt x="5736" y="43"/>
                  <a:pt x="6012" y="1484"/>
                  <a:pt x="4332" y="1484"/>
                </a:cubicBezTo>
                <a:lnTo>
                  <a:pt x="0" y="1493"/>
                </a:lnTo>
                <a:lnTo>
                  <a:pt x="1" y="1706"/>
                </a:lnTo>
                <a:lnTo>
                  <a:pt x="5760" y="1671"/>
                </a:lnTo>
              </a:path>
            </a:pathLst>
          </a:custGeom>
          <a:gradFill>
            <a:gsLst>
              <a:gs pos="0">
                <a:schemeClr val="tx1"/>
              </a:gs>
              <a:gs pos="100000">
                <a:schemeClr val="tx1">
                  <a:gamma val="0"/>
                  <a:tint val="38039"/>
                  <a:invGamma val="0"/>
                </a:schemeClr>
              </a:gs>
            </a:gsLst>
            <a:lin ang="5400000" scaled="1"/>
          </a:gra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cs typeface="Arial"/>
            </a:endParaRPr>
          </a:p>
        </p:txBody>
      </p:sp>
      <p:sp>
        <p:nvSpPr>
          <p:cNvPr id="1040" name="Freeform 16"/>
          <p:cNvSpPr/>
          <p:nvPr/>
        </p:nvSpPr>
        <p:spPr bwMode="gray">
          <a:xfrm>
            <a:off x="0" y="5791200"/>
            <a:ext cx="9144000" cy="1093788"/>
          </a:xfrm>
          <a:custGeom>
            <a:avLst/>
            <a:gdLst/>
            <a:ahLst/>
            <a:cxnLst>
              <a:cxn ang="0">
                <a:pos x="5754" y="0"/>
              </a:cxn>
              <a:cxn ang="0">
                <a:pos x="4722" y="486"/>
              </a:cxn>
              <a:cxn ang="0">
                <a:pos x="0" y="489"/>
              </a:cxn>
              <a:cxn ang="0">
                <a:pos x="1" y="689"/>
              </a:cxn>
              <a:cxn ang="0">
                <a:pos x="5760" y="657"/>
              </a:cxn>
            </a:cxnLst>
            <a:rect l="0" t="0" r="r" b="b"/>
            <a:pathLst>
              <a:path w="5760" h="689" fill="norm" stroke="1" extrusionOk="0">
                <a:moveTo>
                  <a:pt x="5754" y="0"/>
                </a:moveTo>
                <a:cubicBezTo>
                  <a:pt x="5730" y="0"/>
                  <a:pt x="5640" y="474"/>
                  <a:pt x="4722" y="486"/>
                </a:cubicBezTo>
                <a:lnTo>
                  <a:pt x="0" y="489"/>
                </a:lnTo>
                <a:lnTo>
                  <a:pt x="1" y="689"/>
                </a:lnTo>
                <a:lnTo>
                  <a:pt x="5760" y="657"/>
                </a:lnTo>
              </a:path>
            </a:pathLst>
          </a:custGeom>
          <a:gradFill>
            <a:gsLst>
              <a:gs pos="0">
                <a:schemeClr val="folHlink"/>
              </a:gs>
              <a:gs pos="100000">
                <a:schemeClr val="folHlink">
                  <a:gamma val="0"/>
                  <a:tint val="15294"/>
                  <a:invGamma val="0"/>
                </a:schemeClr>
              </a:gs>
            </a:gsLst>
            <a:lin ang="5400000" scaled="1"/>
          </a:gra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cs typeface="Arial"/>
            </a:endParaRPr>
          </a:p>
        </p:txBody>
      </p:sp>
      <p:sp>
        <p:nvSpPr>
          <p:cNvPr id="1041" name="Freeform 17"/>
          <p:cNvSpPr/>
          <p:nvPr/>
        </p:nvSpPr>
        <p:spPr bwMode="gray">
          <a:xfrm>
            <a:off x="0" y="584200"/>
            <a:ext cx="9144000" cy="1260475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776"/>
              </a:cxn>
              <a:cxn ang="0">
                <a:pos x="1600" y="88"/>
              </a:cxn>
              <a:cxn ang="0">
                <a:pos x="5760" y="88"/>
              </a:cxn>
              <a:cxn ang="0">
                <a:pos x="5760" y="0"/>
              </a:cxn>
              <a:cxn ang="0">
                <a:pos x="752" y="0"/>
              </a:cxn>
            </a:cxnLst>
            <a:rect l="0" t="0" r="r" b="b"/>
            <a:pathLst>
              <a:path w="5760" h="794" fill="norm" stroke="1" extrusionOk="0">
                <a:moveTo>
                  <a:pt x="0" y="96"/>
                </a:moveTo>
                <a:lnTo>
                  <a:pt x="0" y="776"/>
                </a:lnTo>
                <a:cubicBezTo>
                  <a:pt x="32" y="794"/>
                  <a:pt x="336" y="56"/>
                  <a:pt x="1600" y="88"/>
                </a:cubicBezTo>
                <a:lnTo>
                  <a:pt x="5760" y="88"/>
                </a:lnTo>
                <a:lnTo>
                  <a:pt x="5760" y="0"/>
                </a:lnTo>
                <a:lnTo>
                  <a:pt x="752" y="0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gamma val="0"/>
                  <a:tint val="15294"/>
                  <a:invGamma val="0"/>
                </a:schemeClr>
              </a:gs>
            </a:gsLst>
            <a:lin ang="5400000" scaled="1"/>
          </a:gra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cs typeface="Arial"/>
            </a:endParaRPr>
          </a:p>
        </p:txBody>
      </p:sp>
      <p:sp>
        <p:nvSpPr>
          <p:cNvPr id="1029" name="Freeform 18" descr="hangul_p"/>
          <p:cNvSpPr/>
          <p:nvPr/>
        </p:nvSpPr>
        <p:spPr bwMode="gray">
          <a:xfrm>
            <a:off x="0" y="0"/>
            <a:ext cx="9144000" cy="1168400"/>
          </a:xfrm>
          <a:custGeom>
            <a:avLst/>
            <a:gdLst>
              <a:gd name="T0" fmla="*/ 0 w 5760"/>
              <a:gd name="T1" fmla="*/ 0 h 680"/>
              <a:gd name="T2" fmla="*/ 0 w 5760"/>
              <a:gd name="T3" fmla="*/ 2147483646 h 680"/>
              <a:gd name="T4" fmla="*/ 2147483646 w 5760"/>
              <a:gd name="T5" fmla="*/ 2147483646 h 680"/>
              <a:gd name="T6" fmla="*/ 2147483646 w 5760"/>
              <a:gd name="T7" fmla="*/ 2147483646 h 680"/>
              <a:gd name="T8" fmla="*/ 2147483646 w 5760"/>
              <a:gd name="T9" fmla="*/ 0 h 680"/>
              <a:gd name="T10" fmla="*/ 0 w 5760"/>
              <a:gd name="T11" fmla="*/ 0 h 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60" h="680" fill="norm" stroke="1" extrusionOk="0">
                <a:moveTo>
                  <a:pt x="0" y="0"/>
                </a:moveTo>
                <a:lnTo>
                  <a:pt x="0" y="680"/>
                </a:lnTo>
                <a:cubicBezTo>
                  <a:pt x="240" y="520"/>
                  <a:pt x="472" y="312"/>
                  <a:pt x="1456" y="344"/>
                </a:cubicBezTo>
                <a:lnTo>
                  <a:pt x="5760" y="342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/>
          </a:blipFill>
          <a:ln>
            <a:noFill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cs typeface="Arial"/>
            </a:endParaRPr>
          </a:p>
        </p:txBody>
      </p:sp>
      <p:sp>
        <p:nvSpPr>
          <p:cNvPr id="1030" name="Rectangle 3"/>
          <p:cNvSpPr>
            <a:spLocks noChangeArrowheads="1" noGrp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ChangeArrowheads="1" noGrp="1"/>
          </p:cNvSpPr>
          <p:nvPr>
            <p:ph type="dt" sz="half" idx="2"/>
          </p:nvPr>
        </p:nvSpPr>
        <p:spPr bwMode="auto">
          <a:xfrm>
            <a:off x="457200" y="653732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l">
              <a:defRPr sz="1000" b="1">
                <a:solidFill>
                  <a:srgbClr val="3D81BF"/>
                </a:solidFill>
                <a:latin typeface="+mj-lt"/>
                <a:cs typeface="+mn-cs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www.themegallery.com</a:t>
            </a:r>
            <a:endParaRPr lang="en-US"/>
          </a:p>
        </p:txBody>
      </p:sp>
      <p:sp>
        <p:nvSpPr>
          <p:cNvPr id="3" name="Rectangle 5"/>
          <p:cNvSpPr>
            <a:spLocks noChangeArrowheads="1" noGrp="1"/>
          </p:cNvSpPr>
          <p:nvPr>
            <p:ph type="ftr" sz="quarter" idx="3"/>
          </p:nvPr>
        </p:nvSpPr>
        <p:spPr bwMode="auto">
          <a:xfrm>
            <a:off x="6172200" y="6537325"/>
            <a:ext cx="2819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r">
              <a:defRPr sz="1000">
                <a:solidFill>
                  <a:srgbClr val="3D81BF"/>
                </a:solidFill>
                <a:latin typeface="+mn-lt"/>
                <a:cs typeface="+mn-cs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2" name="Rectangle 6"/>
          <p:cNvSpPr>
            <a:spLocks noChangeArrowheads="1" noGrp="1"/>
          </p:cNvSpPr>
          <p:nvPr>
            <p:ph type="sldNum" sz="quarter" idx="4"/>
          </p:nvPr>
        </p:nvSpPr>
        <p:spPr bwMode="auto">
          <a:xfrm>
            <a:off x="3581400" y="6537325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r">
              <a:defRPr sz="1400">
                <a:solidFill>
                  <a:srgbClr val="3D81BF"/>
                </a:solidFill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fld id="{12E3C567-59E0-4C15-B907-C7DCDBA19DF7}" type="slidenum">
              <a:rPr lang="en-US">
                <a:cs typeface="Arial"/>
              </a:rPr>
              <a:t/>
            </a:fld>
            <a:endParaRPr lang="en-US">
              <a:cs typeface="Arial"/>
            </a:endParaRPr>
          </a:p>
        </p:txBody>
      </p:sp>
      <p:sp>
        <p:nvSpPr>
          <p:cNvPr id="1034" name="Rectangle 2"/>
          <p:cNvSpPr>
            <a:spLocks noChangeArrowheads="1" noGrp="1"/>
          </p:cNvSpPr>
          <p:nvPr>
            <p:ph type="title"/>
          </p:nvPr>
        </p:nvSpPr>
        <p:spPr bwMode="white">
          <a:xfrm>
            <a:off x="1371600" y="0"/>
            <a:ext cx="7391400" cy="563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pic>
        <p:nvPicPr>
          <p:cNvPr id="1035" name="Picture 10" descr="1112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-14288" y="0"/>
            <a:ext cx="1350963" cy="134143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6"/>
          <p:cNvSpPr txBox="1">
            <a:spLocks noChangeArrowheads="1"/>
          </p:cNvSpPr>
          <p:nvPr userDrawn="1"/>
        </p:nvSpPr>
        <p:spPr bwMode="auto">
          <a:xfrm>
            <a:off x="1303338" y="0"/>
            <a:ext cx="7775575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FFFFFF"/>
                </a:solidFill>
              </a:rPr>
              <a:t>Министерство сельского хозяйства Алтайского края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dt="0" ftr="0" hdr="0" sldNum="0"/>
  <p:txStyles>
    <p:titleStyle>
      <a:lvl1pPr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+mj-lt"/>
          <a:ea typeface="+mj-ea"/>
          <a:cs typeface="+mj-cs"/>
        </a:defRPr>
      </a:lvl1pPr>
      <a:lvl2pPr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Calibri"/>
        </a:defRPr>
      </a:lvl2pPr>
      <a:lvl3pPr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Calibri"/>
        </a:defRPr>
      </a:lvl3pPr>
      <a:lvl4pPr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Calibri"/>
        </a:defRPr>
      </a:lvl4pPr>
      <a:lvl5pPr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Calibri"/>
        </a:defRPr>
      </a:lvl5pPr>
      <a:lvl6pPr marL="457200"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Verdana"/>
        </a:defRPr>
      </a:lvl6pPr>
      <a:lvl7pPr marL="914400"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Verdana"/>
        </a:defRPr>
      </a:lvl7pPr>
      <a:lvl8pPr marL="1371600"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Verdana"/>
        </a:defRPr>
      </a:lvl8pPr>
      <a:lvl9pPr marL="1828800" algn="r">
        <a:spcBef>
          <a:spcPts val="0"/>
        </a:spcBef>
        <a:spcAft>
          <a:spcPts val="0"/>
        </a:spcAft>
        <a:defRPr sz="2800" b="1" i="1">
          <a:solidFill>
            <a:schemeClr val="bg1"/>
          </a:solidFill>
          <a:latin typeface="Verdana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chemeClr val="hlink"/>
        </a:buClr>
        <a:buFont typeface="Wingdings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chemeClr val="accent1"/>
        </a:buClr>
        <a:buFont typeface="Wingdings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>
        <a:spcBef>
          <a:spcPts val="0"/>
        </a:spcBef>
        <a:spcAft>
          <a:spcPts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g"/><Relationship Id="rId3" Type="http://schemas.openxmlformats.org/officeDocument/2006/relationships/image" Target="../media/image5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8.png"/><Relationship Id="rId3" Type="http://schemas.openxmlformats.org/officeDocument/2006/relationships/image" Target="../media/image9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rgbClr val="00B0F0">
            <a:alpha val="0"/>
          </a:srgb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2" name="Rectangle 3"/>
          <p:cNvSpPr/>
          <p:nvPr/>
        </p:nvSpPr>
        <p:spPr bwMode="auto">
          <a:xfrm>
            <a:off x="611280" y="3351261"/>
            <a:ext cx="802548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3" name="Rectangle 4"/>
          <p:cNvSpPr/>
          <p:nvPr/>
        </p:nvSpPr>
        <p:spPr bwMode="auto">
          <a:xfrm>
            <a:off x="2516040" y="549360"/>
            <a:ext cx="181822" cy="767987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4400" b="1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Text Box 6"/>
          <p:cNvSpPr/>
          <p:nvPr/>
        </p:nvSpPr>
        <p:spPr bwMode="auto">
          <a:xfrm>
            <a:off x="646920" y="6093015"/>
            <a:ext cx="181822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20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Прямоугольник 84"/>
          <p:cNvSpPr/>
          <p:nvPr/>
        </p:nvSpPr>
        <p:spPr bwMode="auto">
          <a:xfrm>
            <a:off x="1591347" y="2309238"/>
            <a:ext cx="8199720" cy="94464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algn="ctr">
              <a:lnSpc>
                <a:spcPct val="100000"/>
              </a:lnSpc>
              <a:defRPr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Прямоугольник 85"/>
          <p:cNvSpPr/>
          <p:nvPr/>
        </p:nvSpPr>
        <p:spPr bwMode="auto">
          <a:xfrm>
            <a:off x="704886" y="167040"/>
            <a:ext cx="8269558" cy="852359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2200" b="0" strike="noStrike" spc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Прямоугольник 86"/>
          <p:cNvSpPr/>
          <p:nvPr/>
        </p:nvSpPr>
        <p:spPr bwMode="auto">
          <a:xfrm>
            <a:off x="1059120" y="3657240"/>
            <a:ext cx="727740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Прямоугольник 87"/>
          <p:cNvSpPr/>
          <p:nvPr/>
        </p:nvSpPr>
        <p:spPr bwMode="auto">
          <a:xfrm>
            <a:off x="1154520" y="5110560"/>
            <a:ext cx="711180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Box 88"/>
          <p:cNvSpPr txBox="1"/>
          <p:nvPr/>
        </p:nvSpPr>
        <p:spPr bwMode="auto">
          <a:xfrm>
            <a:off x="611279" y="1613800"/>
            <a:ext cx="7851389" cy="408687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defRPr/>
            </a:pP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endParaRPr/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endParaRPr sz="1200" b="0" strike="noStrike" spc="-1">
              <a:solidFill>
                <a:srgbClr val="000000"/>
              </a:solidFill>
              <a:latin typeface="PT Astra Serif"/>
              <a:cs typeface="PT Astra Serif"/>
            </a:endParaRPr>
          </a:p>
        </p:txBody>
      </p:sp>
      <p:sp>
        <p:nvSpPr>
          <p:cNvPr id="90" name="TextBox 89"/>
          <p:cNvSpPr txBox="1"/>
          <p:nvPr/>
        </p:nvSpPr>
        <p:spPr bwMode="auto">
          <a:xfrm>
            <a:off x="1301257" y="3414240"/>
            <a:ext cx="7914749" cy="934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458043994" name="Прямоугольник 9"/>
          <p:cNvSpPr/>
          <p:nvPr/>
        </p:nvSpPr>
        <p:spPr bwMode="auto">
          <a:xfrm>
            <a:off x="284172" y="827814"/>
            <a:ext cx="8690269" cy="4466683"/>
          </a:xfrm>
          <a:prstGeom prst="rect">
            <a:avLst/>
          </a:prstGeom>
          <a:solidFill>
            <a:srgbClr val="00B050">
              <a:alpha val="41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r>
              <a:rPr sz="1800" b="1" strike="noStrike" spc="0">
                <a:solidFill>
                  <a:schemeClr val="tx1"/>
                </a:solidFill>
                <a:latin typeface="PT Astra Serif"/>
                <a:cs typeface="PT Astra Serif"/>
              </a:rPr>
              <a:t>ОБ ОРГАНИЗАЦИИ ЗАКЛЮЧЕНИЯ ДОГОВОРОВ О ЦЕЛЕВОМ ОБУЧЕНИИ В 2025/2026 УЧЕБНОМ ГОДУ В РАМКАХ КВОТЫ ЦЕЛЕВОГО ПРИЁМА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61518824" name=""/>
          <p:cNvGraphicFramePr>
            <a:graphicFrameLocks xmlns:a="http://schemas.openxmlformats.org/drawingml/2006/main"/>
          </p:cNvGraphicFramePr>
          <p:nvPr/>
        </p:nvGraphicFramePr>
        <p:xfrm>
          <a:off x="337908" y="671424"/>
          <a:ext cx="8372768" cy="6376248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474329"/>
                <a:gridCol w="3191846"/>
                <a:gridCol w="1205588"/>
                <a:gridCol w="879486"/>
                <a:gridCol w="1363699"/>
                <a:gridCol w="1245116"/>
              </a:tblGrid>
              <a:tr h="165600">
                <a:tc rowSpan="3"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п.п.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и наименование направления подготовки (специальности)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 обучения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rowSpan="3"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целевых мест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Данные из вузов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65600"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gridSpan="2"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Опубликованные предложения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65600"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 предло-</a:t>
                      </a:r>
                      <a:b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жений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b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договоров</a:t>
                      </a:r>
                      <a:endParaRPr sz="900" b="1"/>
                    </a:p>
                  </a:txBody>
                  <a:tcPr marL="0" marR="0" marT="0" marB="0" anchor="t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l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l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по программам бакалавриата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19.03.03 Продукты питания животного происхождения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21.03.02 Землеустройство и кадастры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21.03.02 Землеустройство и кадастры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35.03.01 Лесное дело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35.03.01 Лесное дело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35.03.03 Агрохимия и агропочвоведение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35.03.04 Агрономия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35.03.04 Агрономия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35.03.06 Агроинженерия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35.03.06 Агроинженерия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35.03.06 Агроинженерия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35.03.07 Технология производства и переработки сельскохозяйственной продукции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35.03.07 Технология производства и переработки сельскохозяйственной продукции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35.03.11 Гидромелиорация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36.03.01 Ветеринарно-санитарная экспертиза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36.03.02 Зоотехния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36.03.02 Зоотехния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36.03.02 Зоотехния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  <a:bevel/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36.03.02 Зоотехния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l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по программам специалитета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36.05.01 Ветеринария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36.05.01 Ветеринария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36.05.01 Ветеринария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l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по программам магистратуры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r">
                        <a:defRPr/>
                      </a:pP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1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21.04.02 Землеустройство и кадастры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35.04.03 Агрохимия и агропочвоведение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35.04.04 Агрономия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35.04.04 Агрономия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35.04.06 Агроинженерия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1656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35.04.06 Агроинженерия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900" b="0" i="0" u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sz="900"/>
                    </a:p>
                  </a:txBody>
                  <a:tcPr marL="0" marR="0" marT="0" marB="0" anchor="ctr"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006907530" name="Прямоугольник 9"/>
          <p:cNvSpPr/>
          <p:nvPr/>
        </p:nvSpPr>
        <p:spPr bwMode="auto">
          <a:xfrm>
            <a:off x="0" y="-26497"/>
            <a:ext cx="9144000" cy="628649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ru-RU" sz="1800" b="1">
                <a:solidFill>
                  <a:prstClr val="white"/>
                </a:solidFill>
                <a:latin typeface="PT Astra Serif"/>
                <a:ea typeface="PT Astra Serif"/>
              </a:rPr>
              <a:t>ПРЕДЛОЖЕНИЯ ЗАКАЗЧИКОВ ЦЕЛЕВОГО ОБУЧЕНИЯ В 2025-2026 УЧ.ГОДУ</a:t>
            </a:r>
            <a:endParaRPr sz="1800">
              <a:solidFill>
                <a:prstClr val="black"/>
              </a:solidFill>
              <a:latin typeface="PT Astra Serif"/>
              <a:cs typeface="PT Astra Serif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alphaModFix amt="0"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183568" y="2082803"/>
            <a:ext cx="8177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endParaRPr lang="ru-RU" sz="1800" b="0" i="0" u="none" strike="noStrike">
              <a:solidFill>
                <a:srgbClr val="000000"/>
              </a:solidFill>
              <a:latin typeface="2"/>
            </a:endParaRPr>
          </a:p>
          <a:p>
            <a:pPr>
              <a:defRPr/>
            </a:pPr>
            <a:r>
              <a:rPr lang="ru-RU" sz="1800" b="0" i="0" u="none" strike="noStrike">
                <a:solidFill>
                  <a:srgbClr val="000000"/>
                </a:solidFill>
                <a:latin typeface="2"/>
              </a:rPr>
              <a:t> </a:t>
            </a:r>
            <a:endParaRPr lang="ru-RU" sz="4800" b="1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41446" y="1050925"/>
            <a:ext cx="7661108" cy="563231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lvl="0" algn="ctr" defTabSz="914400">
              <a:spcAft>
                <a:spcPts val="1200"/>
              </a:spcAft>
              <a:defRPr/>
            </a:pPr>
            <a:r>
              <a:rPr lang="ru-RU" sz="2400" b="1" u="sng">
                <a:latin typeface="PT Astra Serif"/>
                <a:ea typeface="PT Astra Serif"/>
                <a:cs typeface="Times New Roman"/>
              </a:rPr>
              <a:t>Преимущества целевого обучения для абитуриента</a:t>
            </a:r>
            <a:endParaRPr/>
          </a:p>
          <a:p>
            <a:pPr lvl="0" algn="ctr" defTabSz="914400">
              <a:spcAft>
                <a:spcPts val="1200"/>
              </a:spcAft>
              <a:defRPr/>
            </a:pPr>
            <a:endParaRPr lang="ru-RU" sz="1000" b="1" u="sng">
              <a:latin typeface="PT Astra Serif"/>
              <a:ea typeface="PT Astra Serif"/>
              <a:cs typeface="Times New Roman"/>
            </a:endParaRPr>
          </a:p>
          <a:p>
            <a:pPr lvl="0" defTabSz="914400">
              <a:defRPr/>
            </a:pPr>
            <a:r>
              <a:rPr lang="ru-RU" sz="2000">
                <a:latin typeface="PT Astra Serif"/>
                <a:ea typeface="PT Astra Serif"/>
                <a:cs typeface="Times New Roman"/>
              </a:rPr>
              <a:t>● </a:t>
            </a:r>
            <a:r>
              <a:rPr lang="ru-RU" sz="2200">
                <a:latin typeface="PT Astra Serif"/>
                <a:ea typeface="PT Astra Serif"/>
                <a:cs typeface="Times New Roman"/>
              </a:rPr>
              <a:t>поступление по отдельному конкурсу;</a:t>
            </a:r>
            <a:endParaRPr/>
          </a:p>
          <a:p>
            <a:pPr lvl="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получение 5 дополнительных баллов за участие в </a:t>
            </a:r>
            <a:r>
              <a:rPr lang="ru-RU" sz="2200">
                <a:latin typeface="PT Astra Serif"/>
                <a:ea typeface="PT Astra Serif"/>
                <a:cs typeface="Times New Roman"/>
              </a:rPr>
              <a:t>профориентационных</a:t>
            </a:r>
            <a:r>
              <a:rPr lang="ru-RU" sz="2200">
                <a:latin typeface="PT Astra Serif"/>
                <a:ea typeface="PT Astra Serif"/>
                <a:cs typeface="Times New Roman"/>
              </a:rPr>
              <a:t> </a:t>
            </a:r>
            <a:endParaRPr/>
          </a:p>
          <a:p>
            <a:pPr lvl="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мероприятиях заказчика;</a:t>
            </a:r>
            <a:endParaRPr/>
          </a:p>
          <a:p>
            <a:pPr lvl="0" defTabSz="91440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зачисление на целевые места до основного этапа зачисления;</a:t>
            </a:r>
            <a:endParaRPr/>
          </a:p>
          <a:p>
            <a:pPr lvl="0" defTabSz="91440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обучение за счет средств федерального бюджета;</a:t>
            </a:r>
            <a:endParaRPr/>
          </a:p>
          <a:p>
            <a:pPr lvl="0" defTabSz="91440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дополнительная стипендия от заказчика; </a:t>
            </a:r>
            <a:endParaRPr/>
          </a:p>
          <a:p>
            <a:pPr lvl="0" defTabSz="91440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прохождение практик по месту будущей работы;</a:t>
            </a:r>
            <a:endParaRPr/>
          </a:p>
          <a:p>
            <a:pPr lvl="0" defTabSz="91440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возможность начать свою профессиональную деятельность, не дожидаясь окончания ВУЗа;</a:t>
            </a:r>
            <a:endParaRPr/>
          </a:p>
          <a:p>
            <a:pPr lvl="0" defTabSz="914400">
              <a:defRPr/>
            </a:pPr>
            <a:r>
              <a:rPr lang="ru-RU" sz="2200">
                <a:latin typeface="PT Astra Serif"/>
                <a:ea typeface="PT Astra Serif"/>
                <a:cs typeface="Times New Roman"/>
              </a:rPr>
              <a:t>● гарантированное трудоустройство после окончания обучения.</a:t>
            </a:r>
            <a:endParaRPr/>
          </a:p>
          <a:p>
            <a:pPr lvl="0" defTabSz="914400"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64235" y="3914449"/>
            <a:ext cx="8177001" cy="88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ctr">
              <a:lnSpc>
                <a:spcPct val="114999"/>
              </a:lnSpc>
              <a:spcAft>
                <a:spcPts val="0"/>
              </a:spcAft>
              <a:defRPr/>
            </a:pPr>
            <a:endParaRPr lang="ru-RU" sz="2400" b="1">
              <a:solidFill>
                <a:schemeClr val="accent2">
                  <a:lumMod val="75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457200" indent="540385">
              <a:lnSpc>
                <a:spcPct val="114999"/>
              </a:lnSpc>
              <a:spcAft>
                <a:spcPts val="0"/>
              </a:spcAft>
              <a:defRPr/>
            </a:pPr>
            <a:endParaRPr lang="ru-RU" sz="2000" b="0" i="0">
              <a:latin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0" y="0"/>
            <a:ext cx="9144000" cy="62865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ru-RU" sz="2400" b="1">
                <a:solidFill>
                  <a:prstClr val="white"/>
                </a:solidFill>
                <a:latin typeface="PT Astra Serif"/>
                <a:ea typeface="PT Astra Serif"/>
              </a:rPr>
              <a:t>ЦЕЛЕВАЯ ПОДГОТОВКА КАДРОВ</a:t>
            </a:r>
            <a:endParaRPr lang="ru-RU" sz="2000">
              <a:solidFill>
                <a:prstClr val="black"/>
              </a:solidFill>
              <a:latin typeface="PT Astra Serif"/>
              <a:cs typeface="PT Astra Serif"/>
            </a:endParaRPr>
          </a:p>
        </p:txBody>
      </p:sp>
      <p:pic>
        <p:nvPicPr>
          <p:cNvPr id="11" name="Рисунок 10" descr="Picture background"/>
          <p:cNvPicPr/>
          <p:nvPr/>
        </p:nvPicPr>
        <p:blipFill>
          <a:blip r:embed="rId3"/>
          <a:srcRect l="22524" t="-1" r="21918" b="3736"/>
          <a:stretch/>
        </p:blipFill>
        <p:spPr bwMode="auto">
          <a:xfrm>
            <a:off x="175021" y="69056"/>
            <a:ext cx="460771" cy="490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rgbClr val="00B0F0">
            <a:alpha val="0"/>
          </a:srgb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33879891" name="Rectangle 3"/>
          <p:cNvSpPr/>
          <p:nvPr/>
        </p:nvSpPr>
        <p:spPr bwMode="auto">
          <a:xfrm>
            <a:off x="611280" y="3535197"/>
            <a:ext cx="8025480" cy="367876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1800" b="0" strike="noStrike" spc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05371475" name="Rectangle 4"/>
          <p:cNvSpPr/>
          <p:nvPr/>
        </p:nvSpPr>
        <p:spPr bwMode="auto">
          <a:xfrm>
            <a:off x="2516040" y="549360"/>
            <a:ext cx="181820" cy="767985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4400" b="1" strike="noStrike" spc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7414138" name="Text Box 6"/>
          <p:cNvSpPr/>
          <p:nvPr/>
        </p:nvSpPr>
        <p:spPr bwMode="auto">
          <a:xfrm>
            <a:off x="646920" y="6093013"/>
            <a:ext cx="1818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2000" b="0" strike="noStrike" spc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4185327" name="Прямоугольник 84"/>
          <p:cNvSpPr/>
          <p:nvPr/>
        </p:nvSpPr>
        <p:spPr bwMode="auto">
          <a:xfrm>
            <a:off x="646920" y="807840"/>
            <a:ext cx="8199720" cy="94464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algn="ctr">
              <a:lnSpc>
                <a:spcPct val="100000"/>
              </a:lnSpc>
              <a:defRPr/>
            </a:pPr>
            <a:endParaRPr lang="ru-RU" sz="2800" b="0" strike="noStrike" spc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endParaRPr lang="ru-RU" sz="28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9286552" name="Прямоугольник 85"/>
          <p:cNvSpPr/>
          <p:nvPr/>
        </p:nvSpPr>
        <p:spPr bwMode="auto">
          <a:xfrm>
            <a:off x="704884" y="167038"/>
            <a:ext cx="8269556" cy="852357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2200" b="0" strike="noStrike" spc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ru-RU" sz="1400" b="0" strike="noStrike" spc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ru-RU" sz="14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134591" name="Прямоугольник 86"/>
          <p:cNvSpPr/>
          <p:nvPr/>
        </p:nvSpPr>
        <p:spPr bwMode="auto">
          <a:xfrm>
            <a:off x="1059120" y="3657240"/>
            <a:ext cx="7277400" cy="367876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18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930663" name="Прямоугольник 87"/>
          <p:cNvSpPr/>
          <p:nvPr/>
        </p:nvSpPr>
        <p:spPr bwMode="auto">
          <a:xfrm>
            <a:off x="1154520" y="5110560"/>
            <a:ext cx="7111800" cy="367876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ru-RU" sz="18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9695271" name="TextBox 88"/>
          <p:cNvSpPr txBox="1"/>
          <p:nvPr/>
        </p:nvSpPr>
        <p:spPr bwMode="auto">
          <a:xfrm>
            <a:off x="1301256" y="930240"/>
            <a:ext cx="7851387" cy="408687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defRPr/>
            </a:pP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ru-RU" sz="1400" b="1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По программам бакалавриата и программам специалитета: </a:t>
            </a:r>
            <a:endParaRPr/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r>
              <a:rPr lang="ru-RU" sz="1600" b="0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если гражданин подает заявление о приеме на обучение посредством Единого портала государственных и муниципальных услуг (функций), то при подаче заявления о приеме он сможет ознакомиться с предложениями заказчиков и подать заявку на заключение договора о целевом обучении </a:t>
            </a:r>
            <a:r>
              <a:rPr lang="ru-RU" sz="1600" b="1" strike="noStrike" spc="0">
                <a:solidFill>
                  <a:schemeClr val="tx1"/>
                </a:solidFill>
                <a:latin typeface="PT Astra Serif"/>
                <a:ea typeface="PT Astra Serif"/>
                <a:cs typeface="PT Astra Serif"/>
              </a:rPr>
              <a:t>посредством Единого портала</a:t>
            </a:r>
            <a:r>
              <a:rPr lang="ru-RU" sz="1600" b="0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; </a:t>
            </a:r>
            <a:endParaRPr sz="1600"/>
          </a:p>
          <a:p>
            <a:pPr>
              <a:defRPr/>
            </a:pPr>
            <a:endParaRPr sz="16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r>
              <a:rPr lang="ru-RU" sz="1600" b="0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если гражданин подает заявление о приеме на обучение непосредственно в вуз (лично, по почте или через информационную систему вуза), то он должен самостоятельно ознакомиться с предложениями заказчиков на </a:t>
            </a:r>
            <a:r>
              <a:rPr lang="ru-RU" sz="1600" b="1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Единой цифровой платформе в сфере занятости и трудовых отношений «Работа в России»</a:t>
            </a:r>
            <a:r>
              <a:rPr lang="ru-RU" sz="1600" b="0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 и подать заявку на заключение договора о целевом обучении в вуз в период приема заявлений о приеме на обучение, то есть </a:t>
            </a:r>
            <a:r>
              <a:rPr lang="ru-RU" sz="1600" b="1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с 20 июня до 19 июля </a:t>
            </a:r>
            <a:r>
              <a:rPr sz="1600">
                <a:latin typeface="PT Astra Serif"/>
                <a:ea typeface="PT Astra Serif"/>
                <a:cs typeface="PT Astra Serif"/>
              </a:rPr>
              <a:t>выпускники техникумов; </a:t>
            </a:r>
            <a:r>
              <a:rPr sz="1600" b="1">
                <a:latin typeface="PT Astra Serif"/>
                <a:ea typeface="PT Astra Serif"/>
                <a:cs typeface="PT Astra Serif"/>
              </a:rPr>
              <a:t>до 25 июля </a:t>
            </a:r>
            <a:r>
              <a:rPr sz="1600" b="0">
                <a:latin typeface="PT Astra Serif"/>
                <a:ea typeface="PT Astra Serif"/>
                <a:cs typeface="PT Astra Serif"/>
              </a:rPr>
              <a:t>выпускники школ (с ЕГЭ).</a:t>
            </a:r>
            <a:endParaRPr sz="1600" b="0">
              <a:latin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ea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endParaRPr lang="ru-RU" sz="12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endParaRPr sz="12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</p:txBody>
      </p:sp>
      <p:sp>
        <p:nvSpPr>
          <p:cNvPr id="1626996675" name="TextBox 89"/>
          <p:cNvSpPr txBox="1"/>
          <p:nvPr/>
        </p:nvSpPr>
        <p:spPr bwMode="auto">
          <a:xfrm>
            <a:off x="1237894" y="4643100"/>
            <a:ext cx="7914747" cy="934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defRPr/>
            </a:pPr>
            <a:r>
              <a:rPr lang="ru-RU" sz="1400" b="1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По программам магистратуры, аспирантуры, ординатуры, ассистентуры-стажировки:</a:t>
            </a:r>
            <a:endParaRPr/>
          </a:p>
          <a:p>
            <a:pPr>
              <a:defRPr/>
            </a:pPr>
            <a:endParaRPr sz="1600" b="0" strike="noStrike" spc="0">
              <a:solidFill>
                <a:srgbClr val="000000"/>
              </a:solidFill>
              <a:latin typeface="PT Astra Serif"/>
              <a:cs typeface="PT Astra Serif"/>
            </a:endParaRPr>
          </a:p>
          <a:p>
            <a:pPr>
              <a:defRPr/>
            </a:pPr>
            <a:r>
              <a:rPr lang="ru-RU" sz="1600" b="0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 гражданин должен самостоятельно ознакомиться с предложениями заказчиков на</a:t>
            </a:r>
            <a:r>
              <a:rPr lang="ru-RU" sz="1600" b="1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 Единой цифровой платформе в сфере занятости и трудовых отношений «Работа в России»</a:t>
            </a:r>
            <a:r>
              <a:rPr lang="ru-RU" sz="1600" b="0" strike="noStrike" spc="0">
                <a:solidFill>
                  <a:srgbClr val="000000"/>
                </a:solidFill>
                <a:latin typeface="PT Astra Serif"/>
                <a:ea typeface="PT Astra Serif"/>
                <a:cs typeface="PT Astra Serif"/>
              </a:rPr>
              <a:t> и подать заявку на заключение договора о целевом обучении в вуз в сроки, установленные в этом вузе для приема заявлений о приеме на обучение.</a:t>
            </a:r>
            <a:endParaRPr sz="1600"/>
          </a:p>
        </p:txBody>
      </p:sp>
      <p:pic>
        <p:nvPicPr>
          <p:cNvPr id="589710662" name="Рисунок 130393501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8201" y="1538650"/>
            <a:ext cx="1183043" cy="822586"/>
          </a:xfrm>
          <a:prstGeom prst="rect">
            <a:avLst/>
          </a:prstGeom>
        </p:spPr>
      </p:pic>
      <p:pic>
        <p:nvPicPr>
          <p:cNvPr id="847663073" name="Рисунок 381125467"/>
          <p:cNvPicPr/>
          <p:nvPr/>
        </p:nvPicPr>
        <p:blipFill>
          <a:blip r:embed="rId3"/>
          <a:stretch/>
        </p:blipFill>
        <p:spPr bwMode="auto">
          <a:xfrm>
            <a:off x="209112" y="2785109"/>
            <a:ext cx="1057434" cy="847740"/>
          </a:xfrm>
          <a:prstGeom prst="rect">
            <a:avLst/>
          </a:prstGeom>
          <a:ln w="0">
            <a:noFill/>
          </a:ln>
        </p:spPr>
      </p:pic>
      <p:pic>
        <p:nvPicPr>
          <p:cNvPr id="1798508439" name="Рисунок 215987681"/>
          <p:cNvPicPr/>
          <p:nvPr/>
        </p:nvPicPr>
        <p:blipFill>
          <a:blip r:embed="rId3"/>
          <a:stretch/>
        </p:blipFill>
        <p:spPr bwMode="auto">
          <a:xfrm>
            <a:off x="118201" y="5245272"/>
            <a:ext cx="1057433" cy="847740"/>
          </a:xfrm>
          <a:prstGeom prst="rect">
            <a:avLst/>
          </a:prstGeom>
          <a:ln w="0">
            <a:noFill/>
          </a:ln>
        </p:spPr>
      </p:pic>
      <p:sp>
        <p:nvSpPr>
          <p:cNvPr id="342341062" name="Прямоугольник 9"/>
          <p:cNvSpPr/>
          <p:nvPr/>
        </p:nvSpPr>
        <p:spPr bwMode="auto">
          <a:xfrm>
            <a:off x="0" y="0"/>
            <a:ext cx="9144000" cy="628647"/>
          </a:xfrm>
          <a:prstGeom prst="rect">
            <a:avLst/>
          </a:prstGeom>
          <a:solidFill>
            <a:srgbClr val="00B050">
              <a:alpha val="58999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endParaRPr sz="1800" b="0" strike="noStrike" spc="0">
              <a:solidFill>
                <a:srgbClr val="1A1A1A"/>
              </a:solidFill>
              <a:latin typeface="PT Astra Serif"/>
              <a:cs typeface="PT Astra Serif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1800" b="0" i="0" u="none" strike="noStrike" cap="none" spc="0">
                <a:solidFill>
                  <a:srgbClr val="1A1A1A"/>
                </a:solidFill>
                <a:highlight>
                  <a:srgbClr val="FFFFFF"/>
                </a:highlight>
                <a:latin typeface="PT Astra Serif"/>
                <a:ea typeface="PT Astra Serif"/>
                <a:cs typeface="PT Astra Serif"/>
              </a:rPr>
              <a:t>ПОСТУПЛЕНИЕ НА МЕСТА В ПРЕДЕЛАХ ЦЕЛЕВОЙ КВОТЫ</a:t>
            </a:r>
            <a:endParaRPr sz="1800" b="0" i="0" u="none" strike="noStrike" cap="none" spc="0">
              <a:solidFill>
                <a:srgbClr val="1A1A1A"/>
              </a:solidFill>
              <a:highlight>
                <a:srgbClr val="FFFFFF"/>
              </a:highlight>
              <a:latin typeface="Times New Roman"/>
              <a:cs typeface="Times New Roman"/>
            </a:endParaRPr>
          </a:p>
          <a:p>
            <a:pPr>
              <a:defRPr/>
            </a:pP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55021" y="628650"/>
            <a:ext cx="8753959" cy="6233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1. СОЗДАНИЕ РАБОТОДАТЕЛЕМ ПРЕДЛОЖЕНИЙ ДО 10.06.2025*: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2000">
                <a:solidFill>
                  <a:prstClr val="black"/>
                </a:solidFill>
                <a:latin typeface="Times New Roman"/>
                <a:cs typeface="Times New Roman"/>
              </a:rPr>
              <a:t>•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СОЗДАТЬ ПРЕДЛОЖЕНИЕ НА ЦЕЛЕВУЮ КВОТУ НА САЙТЕ “РАБОТА В РОССИИ”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• УКАЗАТЬ МАТЕРИАЛЬНОЕ СТИМУЛИРОВАНИЕ В ПЕРИОД ОБУЧЕНИЯ, УСЛОВИЯ ПРОХОЖДЕНИЯ ПРАКТИКИ, СРОК ТРУДОВОЙ ДЕЯТЕЛЬНОСТИ БУДУЩЕГО СПЕЦИАЛИСТА (3-5 ЛЕТ), УСЛОВИЯ ОПЛАТЫ ТРУДА И ИНЫЕ УСЛОВИЯ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endParaRPr lang="ru-RU" sz="1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2. ПОДАЧА ДОКУМЕНТОВ С 20.06.2025 ПО 25.07.2025*: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• ПОСТУПЛЕНИЕ ЗАЯВОК ОТ АБИТУРИЕНТОВ НА ЦЕЛЕВУЮ КВОТУ НА САЙТЕ “РАБОТА В РОССИИ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endParaRPr lang="ru-RU" sz="1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3. УЧАСТИЕ В КОНКУРСЕ С 25.07.2025 ПО 27.07.2025*: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2000">
                <a:solidFill>
                  <a:prstClr val="black"/>
                </a:solidFill>
                <a:latin typeface="Times New Roman"/>
                <a:cs typeface="Times New Roman"/>
              </a:rPr>
              <a:t>•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УЧАСТИЕ КАНДИДАТОВ В ОТДЕЛЬНОМ КОНКУРСЕ ПО ЦЕЛЕВОЙ КВОТЕ НА ОСНОВАНИИ РЕЗУЛЬТАТОВ ЕГЭ ИЛИ ВСТУПИТЕЛЬНЫХ ИСПЫТАНИЙ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4. ЗАЧИСЛЕНИЕ С 29.07.2025 ПО 30.07.2025*: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• ПРИОРИТЕТНОЕ ЗАЧИСЛЕНИЕ НА БЮДЖЕТНЫЕ МЕСТА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5. ЗАКЛЮЧЕНИЕ ДОГОВОРА С 30.07.2025 ПО 31.08.2025*:</a:t>
            </a:r>
            <a:endParaRPr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2000">
                <a:solidFill>
                  <a:prstClr val="black"/>
                </a:solidFill>
                <a:latin typeface="Times New Roman"/>
                <a:cs typeface="Times New Roman"/>
              </a:rPr>
              <a:t>•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ЗАКЛЮЧЕНИЕ ДОГОВОРА ОНЛАЙН НА САЙТЕ РАБОТА В РОССИИ</a:t>
            </a:r>
            <a:endParaRPr lang="ru-RU" b="1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0" y="0"/>
            <a:ext cx="9144000" cy="62865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prstClr val="white"/>
                </a:solidFill>
                <a:latin typeface="PT Astra Serif"/>
                <a:ea typeface="PT Astra Serif"/>
              </a:rPr>
              <a:t>МЕХАНИЗМ ЗАЧИСЛЕНИЯ НА ЦЕЛЕВОЕ ОБУЧЕНИЕ</a:t>
            </a:r>
            <a:endParaRPr/>
          </a:p>
        </p:txBody>
      </p:sp>
      <p:pic>
        <p:nvPicPr>
          <p:cNvPr id="5" name="Рисунок 4" descr="Picture background"/>
          <p:cNvPicPr/>
          <p:nvPr/>
        </p:nvPicPr>
        <p:blipFill>
          <a:blip r:embed="rId2"/>
          <a:srcRect l="22524" t="-1" r="21918" b="3736"/>
          <a:stretch/>
        </p:blipFill>
        <p:spPr bwMode="auto">
          <a:xfrm>
            <a:off x="0" y="69055"/>
            <a:ext cx="526334" cy="490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183568" y="2082805"/>
            <a:ext cx="8177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2"/>
            </a:endParaRPr>
          </a:p>
          <a:p>
            <a:pPr>
              <a:defRPr/>
            </a:pPr>
            <a:r>
              <a:rPr lang="ru-RU">
                <a:solidFill>
                  <a:srgbClr val="000000"/>
                </a:solidFill>
                <a:latin typeface="2"/>
              </a:rPr>
              <a:t> </a:t>
            </a:r>
            <a:endParaRPr lang="ru-RU" sz="4800" b="1">
              <a:solidFill>
                <a:prstClr val="black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 l="908" t="5240" r="0" b="0"/>
          <a:stretch/>
        </p:blipFill>
        <p:spPr bwMode="auto">
          <a:xfrm>
            <a:off x="933536" y="628650"/>
            <a:ext cx="7540830" cy="55118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0" y="0"/>
            <a:ext cx="9144000" cy="62865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prstClr val="white"/>
                </a:solidFill>
                <a:latin typeface="PT Astra Serif"/>
                <a:ea typeface="PT Astra Serif"/>
              </a:rPr>
              <a:t>ЗАКЛЮЧЕНИЕ ДОГОВОРА О ЦЕЛЕВОМ ОБУЧЕНИИ</a:t>
            </a:r>
            <a:endParaRPr lang="ru-RU" sz="2000">
              <a:solidFill>
                <a:prstClr val="black"/>
              </a:solidFill>
              <a:latin typeface="PT Astra Serif"/>
              <a:cs typeface="PT Astra Serif"/>
            </a:endParaRPr>
          </a:p>
        </p:txBody>
      </p:sp>
      <p:pic>
        <p:nvPicPr>
          <p:cNvPr id="6" name="Рисунок 5" descr="Picture background"/>
          <p:cNvPicPr/>
          <p:nvPr/>
        </p:nvPicPr>
        <p:blipFill>
          <a:blip r:embed="rId3"/>
          <a:srcRect l="16076" t="14960" r="17730" b="20212"/>
          <a:stretch/>
        </p:blipFill>
        <p:spPr bwMode="auto">
          <a:xfrm>
            <a:off x="123999" y="106414"/>
            <a:ext cx="387118" cy="4158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bg>
      <p:bgPr shadeToTitle="0">
        <a:gradFill>
          <a:gsLst>
            <a:gs pos="0">
              <a:srgbClr val="FDFBFA"/>
            </a:gs>
            <a:gs pos="74001">
              <a:srgbClr val="EDDBD1"/>
            </a:gs>
            <a:gs pos="83000">
              <a:srgbClr val="EDDBD1"/>
            </a:gs>
            <a:gs pos="100000">
              <a:srgbClr val="F3E7E0"/>
            </a:gs>
          </a:gsLst>
          <a:lin ang="5400000" scaled="1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auto">
          <a:xfrm>
            <a:off x="611188" y="1792288"/>
            <a:ext cx="8064500" cy="906462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rgbClr val="000000"/>
                </a:solidFill>
              </a:rPr>
              <a:t>Получатели: молодые специалисты в возрасте до 35 лет в течение 3 лет с даты окончания учебного заведения, работающие по полученной специальности или направлению подготовки:</a:t>
            </a:r>
            <a:endParaRPr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131763" y="3033713"/>
            <a:ext cx="2927350" cy="2511425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rgbClr val="000000"/>
                </a:solidFill>
              </a:rPr>
              <a:t>организации и ИП (сельскохозяйственные товаропроизводители) или организации и ИП, осуществляющие переработку сельхозпродукции и ее реализацию (доля дохода от реализации этой продукции в их доходе не менее 70 % за календарный год)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200">
              <a:solidFill>
                <a:srgbClr val="000000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500">
              <a:solidFill>
                <a:srgbClr val="00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3140075" y="3032125"/>
            <a:ext cx="1793875" cy="1439863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rgbClr val="000000"/>
                </a:solidFill>
              </a:rPr>
              <a:t>КГБУ государственной ветеринарной службы Алтайского края</a:t>
            </a:r>
            <a:endParaRPr/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4992688" y="3032125"/>
            <a:ext cx="2549525" cy="1836738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rgbClr val="000000"/>
                </a:solidFill>
              </a:rPr>
              <a:t>некоммерческие научные организации, осуществляющие в процессе деятельности  производство с/х продукции, ее первичную переработку</a:t>
            </a:r>
            <a:endParaRPr/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7600950" y="3032125"/>
            <a:ext cx="1422400" cy="1552575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rgbClr val="000000"/>
                </a:solidFill>
              </a:rPr>
              <a:t>главы К(Ф)Х 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rgbClr val="000000"/>
                </a:solidFill>
              </a:rPr>
              <a:t>или ИП в сельском хозяйстве</a:t>
            </a:r>
            <a:endParaRPr/>
          </a:p>
        </p:txBody>
      </p:sp>
      <p:sp>
        <p:nvSpPr>
          <p:cNvPr id="41" name="Стрелка вправо 40"/>
          <p:cNvSpPr/>
          <p:nvPr/>
        </p:nvSpPr>
        <p:spPr bwMode="auto">
          <a:xfrm rot="5400000" flipV="1">
            <a:off x="1639887" y="2682876"/>
            <a:ext cx="271463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latin typeface="Arial"/>
              <a:cs typeface="Arial"/>
            </a:endParaRPr>
          </a:p>
        </p:txBody>
      </p:sp>
      <p:sp>
        <p:nvSpPr>
          <p:cNvPr id="42" name="Стрелка вправо 41"/>
          <p:cNvSpPr/>
          <p:nvPr/>
        </p:nvSpPr>
        <p:spPr bwMode="auto">
          <a:xfrm rot="5400000" flipV="1">
            <a:off x="7997031" y="2696370"/>
            <a:ext cx="26987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latin typeface="Arial"/>
              <a:cs typeface="Arial"/>
            </a:endParaRPr>
          </a:p>
        </p:txBody>
      </p:sp>
      <p:sp>
        <p:nvSpPr>
          <p:cNvPr id="43" name="Стрелка вправо 42"/>
          <p:cNvSpPr/>
          <p:nvPr/>
        </p:nvSpPr>
        <p:spPr bwMode="auto">
          <a:xfrm rot="5400000" flipV="1">
            <a:off x="5984081" y="2675732"/>
            <a:ext cx="26987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latin typeface="Arial"/>
              <a:cs typeface="Arial"/>
            </a:endParaRPr>
          </a:p>
        </p:txBody>
      </p:sp>
      <p:sp>
        <p:nvSpPr>
          <p:cNvPr id="44" name="Стрелка вправо 43"/>
          <p:cNvSpPr/>
          <p:nvPr/>
        </p:nvSpPr>
        <p:spPr bwMode="auto">
          <a:xfrm rot="5400000" flipV="1">
            <a:off x="3902869" y="2674144"/>
            <a:ext cx="269875" cy="3603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D81BF"/>
              </a:solidFill>
              <a:latin typeface="Arial"/>
              <a:cs typeface="Arial"/>
            </a:endParaRPr>
          </a:p>
        </p:txBody>
      </p:sp>
      <p:grpSp>
        <p:nvGrpSpPr>
          <p:cNvPr id="21515" name="Группа 44"/>
          <p:cNvGrpSpPr/>
          <p:nvPr/>
        </p:nvGrpSpPr>
        <p:grpSpPr bwMode="auto">
          <a:xfrm>
            <a:off x="182563" y="588963"/>
            <a:ext cx="8891587" cy="1158875"/>
            <a:chOff x="499068" y="1480442"/>
            <a:chExt cx="5465026" cy="244524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6" name="Прямоугольник 45"/>
            <p:cNvSpPr/>
            <p:nvPr/>
          </p:nvSpPr>
          <p:spPr bwMode="auto">
            <a:xfrm>
              <a:off x="499068" y="1480442"/>
              <a:ext cx="5465026" cy="244524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Прямоугольник 46"/>
            <p:cNvSpPr/>
            <p:nvPr/>
          </p:nvSpPr>
          <p:spPr bwMode="auto">
            <a:xfrm>
              <a:off x="499068" y="1982889"/>
              <a:ext cx="5353366" cy="1872453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lIns="75600" tIns="76200" rIns="76200" bIns="76200" spcCol="1270"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000000"/>
                  </a:solidFill>
                </a:rPr>
                <a:t> </a:t>
              </a:r>
              <a:r>
                <a:rPr lang="ru-RU">
                  <a:solidFill>
                    <a:srgbClr val="000000"/>
                  </a:solidFill>
                </a:rPr>
                <a:t>Социальная выплата на обустройство и хозяйственное обзаведение молодых специалистов, имеющих:</a:t>
              </a:r>
              <a:endParaRPr/>
            </a:p>
            <a:p>
              <a:pPr marL="2114550" lvl="4" indent="-28575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Wingdings"/>
                <a:buChar char="Ø"/>
                <a:defRPr/>
              </a:pPr>
              <a:r>
                <a:rPr lang="ru-RU">
                  <a:solidFill>
                    <a:srgbClr val="000000"/>
                  </a:solidFill>
                </a:rPr>
                <a:t>высшее образование – 500 тыс. руб.;</a:t>
              </a:r>
              <a:endParaRPr/>
            </a:p>
            <a:p>
              <a:pPr marL="2114550" lvl="4" indent="-28575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Wingdings"/>
                <a:buChar char="Ø"/>
                <a:defRPr/>
              </a:pPr>
              <a:r>
                <a:rPr lang="ru-RU">
                  <a:solidFill>
                    <a:srgbClr val="000000"/>
                  </a:solidFill>
                </a:rPr>
                <a:t>среднее-профессиональное образование – 350 тыс. руб.</a:t>
              </a:r>
              <a:endParaRPr/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>
                <a:solidFill>
                  <a:srgbClr val="000000"/>
                </a:solidFill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 bwMode="auto">
          <a:xfrm>
            <a:off x="395536" y="5651365"/>
            <a:ext cx="8496944" cy="120032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0000"/>
                </a:solidFill>
              </a:rPr>
              <a:t>Обязательство: не менее 5 лет работать в отрасли по полученной специальности (направлению подготовки) (по трудовому договору) либо осуществлять деятельность в качестве глав КФХ или индивидуальных предпринимателей в сельском хозяйстве </a:t>
            </a:r>
            <a:endParaRPr/>
          </a:p>
        </p:txBody>
      </p:sp>
      <p:sp>
        <p:nvSpPr>
          <p:cNvPr id="15" name="Объект 1"/>
          <p:cNvSpPr>
            <a:spLocks noGrp="1"/>
          </p:cNvSpPr>
          <p:nvPr>
            <p:ph idx="1"/>
          </p:nvPr>
        </p:nvSpPr>
        <p:spPr bwMode="auto">
          <a:xfrm>
            <a:off x="0" y="90488"/>
            <a:ext cx="9144000" cy="390525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marL="0" indent="0" algn="ctr">
              <a:buFont typeface="Wingdings"/>
              <a:buNone/>
              <a:defRPr/>
            </a:pPr>
            <a:r>
              <a:rPr lang="ru-RU" sz="2400">
                <a:solidFill>
                  <a:srgbClr val="282B26"/>
                </a:solidFill>
              </a:rPr>
              <a:t>Государственная поддержка молодых специалистов АПК</a:t>
            </a:r>
            <a:endParaRPr/>
          </a:p>
          <a:p>
            <a:pPr marL="0" indent="0">
              <a:buFont typeface="Wingdings"/>
              <a:buNone/>
              <a:defRPr/>
            </a:pPr>
            <a:endParaRPr lang="ru-RU" sz="2000" i="1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_rels/theme4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ОЛЛЕГИЯ_21">
      <a:majorFont>
        <a:latin typeface="Noah Head"/>
        <a:ea typeface="Arial"/>
        <a:cs typeface="Arial"/>
      </a:majorFont>
      <a:minorFont>
        <a:latin typeface="Noah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ОЛЛЕГИЯ_21">
      <a:majorFont>
        <a:latin typeface="Noah Head"/>
        <a:ea typeface="Arial"/>
        <a:cs typeface="Arial"/>
      </a:majorFont>
      <a:minorFont>
        <a:latin typeface="Noah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4.xml><?xml version="1.0" encoding="utf-8"?>
<a:theme xmlns:a="http://schemas.openxmlformats.org/drawingml/2006/main" xmlns:r="http://schemas.openxmlformats.org/officeDocument/2006/relationships" xmlns:p="http://schemas.openxmlformats.org/presentationml/2006/main" name="2_cdb2004116gl">
  <a:themeElements>
    <a:clrScheme name="116TGp_hangul_diagram 2">
      <a:dk1>
        <a:srgbClr val="3D81BF"/>
      </a:dk1>
      <a:lt1>
        <a:srgbClr val="FFFFFF"/>
      </a:lt1>
      <a:dk2>
        <a:srgbClr val="000000"/>
      </a:dk2>
      <a:lt2>
        <a:srgbClr val="C1D1D3"/>
      </a:lt2>
      <a:accent1>
        <a:srgbClr val="68ADDC"/>
      </a:accent1>
      <a:accent2>
        <a:srgbClr val="D6B098"/>
      </a:accent2>
      <a:accent3>
        <a:srgbClr val="FFFFFF"/>
      </a:accent3>
      <a:accent4>
        <a:srgbClr val="336DA3"/>
      </a:accent4>
      <a:accent5>
        <a:srgbClr val="B9D3EB"/>
      </a:accent5>
      <a:accent6>
        <a:srgbClr val="C29F89"/>
      </a:accent6>
      <a:hlink>
        <a:srgbClr val="8AD4CD"/>
      </a:hlink>
      <a:folHlink>
        <a:srgbClr val="84B09A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Апекс">
      <a:fillStyleLst>
        <a:solidFill>
          <a:schemeClr val="phClr"/>
        </a:solidFill>
        <a:gradFill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/>
        </a:gradFill>
        <a:gradFill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116TGp_hangul_diagram 1">
        <a:dk1>
          <a:srgbClr val="2F7158"/>
        </a:dk1>
        <a:lt1>
          <a:srgbClr val="FFFFFF"/>
        </a:lt1>
        <a:dk2>
          <a:srgbClr val="000000"/>
        </a:dk2>
        <a:lt2>
          <a:srgbClr val="C0C0C0"/>
        </a:lt2>
        <a:accent1>
          <a:srgbClr val="6E9B4D"/>
        </a:accent1>
        <a:accent2>
          <a:srgbClr val="9BBC5A"/>
        </a:accent2>
        <a:accent3>
          <a:srgbClr val="FFFFFF"/>
        </a:accent3>
        <a:accent4>
          <a:srgbClr val="275F4A"/>
        </a:accent4>
        <a:accent5>
          <a:srgbClr val="BACBB2"/>
        </a:accent5>
        <a:accent6>
          <a:srgbClr val="8CAA51"/>
        </a:accent6>
        <a:hlink>
          <a:srgbClr val="C5D096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6TGp_hangul_diagram 2">
        <a:dk1>
          <a:srgbClr val="3D81BF"/>
        </a:dk1>
        <a:lt1>
          <a:srgbClr val="FFFFFF"/>
        </a:lt1>
        <a:dk2>
          <a:srgbClr val="000000"/>
        </a:dk2>
        <a:lt2>
          <a:srgbClr val="C1D1D3"/>
        </a:lt2>
        <a:accent1>
          <a:srgbClr val="68ADDC"/>
        </a:accent1>
        <a:accent2>
          <a:srgbClr val="D6B098"/>
        </a:accent2>
        <a:accent3>
          <a:srgbClr val="FFFFFF"/>
        </a:accent3>
        <a:accent4>
          <a:srgbClr val="336DA3"/>
        </a:accent4>
        <a:accent5>
          <a:srgbClr val="B9D3EB"/>
        </a:accent5>
        <a:accent6>
          <a:srgbClr val="C29F89"/>
        </a:accent6>
        <a:hlink>
          <a:srgbClr val="8AD4CD"/>
        </a:hlink>
        <a:folHlink>
          <a:srgbClr val="84B0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6TGp_hangul_diagram 3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5C9CDC"/>
        </a:accent1>
        <a:accent2>
          <a:srgbClr val="DCC254"/>
        </a:accent2>
        <a:accent3>
          <a:srgbClr val="FFFFFF"/>
        </a:accent3>
        <a:accent4>
          <a:srgbClr val="0D345F"/>
        </a:accent4>
        <a:accent5>
          <a:srgbClr val="B5CBEB"/>
        </a:accent5>
        <a:accent6>
          <a:srgbClr val="C7B04B"/>
        </a:accent6>
        <a:hlink>
          <a:srgbClr val="82D8EC"/>
        </a:hlink>
        <a:folHlink>
          <a:srgbClr val="7C9B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Р7-Офис/2024.4.1.630</Application>
  <DocSecurity>0</DocSecurity>
  <PresentationFormat>Экран (4:3)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Theme 1</vt:lpstr>
      <vt:lpstr>Theme 2</vt:lpstr>
      <vt:lpstr>Theme 3</vt:lpstr>
      <vt:lpstr>Theme 4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Чашникова Н.Н.</dc:creator>
  <cp:keywords/>
  <dc:description/>
  <dc:identifier/>
  <dc:language>ru-RU</dc:language>
  <cp:lastModifiedBy>n.kataeva</cp:lastModifiedBy>
  <cp:revision>27</cp:revision>
  <dcterms:created xsi:type="dcterms:W3CDTF">2017-09-28T03:54:08Z</dcterms:created>
  <dcterms:modified xsi:type="dcterms:W3CDTF">2025-06-18T02:32:20Z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14</vt:i4>
  </property>
  <property fmtid="{D5CDD505-2E9C-101B-9397-08002B2CF9AE}" pid="4" name="PresentationFormat">
    <vt:lpwstr>Экран (4:3)</vt:lpwstr>
  </property>
  <property fmtid="{D5CDD505-2E9C-101B-9397-08002B2CF9AE}" pid="5" name="Slides">
    <vt:i4>14</vt:i4>
  </property>
</Properties>
</file>